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5" r:id="rId3"/>
    <p:sldId id="264" r:id="rId4"/>
    <p:sldId id="257" r:id="rId5"/>
    <p:sldId id="269" r:id="rId6"/>
    <p:sldId id="259" r:id="rId7"/>
    <p:sldId id="266" r:id="rId8"/>
    <p:sldId id="263" r:id="rId9"/>
    <p:sldId id="260" r:id="rId10"/>
    <p:sldId id="256" r:id="rId11"/>
    <p:sldId id="258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214" d="100"/>
          <a:sy n="214" d="100"/>
        </p:scale>
        <p:origin x="1098" y="-2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F42A8-F139-4623-BA74-8B5CFE65753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706FC-074A-4FAA-BD7A-62B1D90B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1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12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Tennis Only </a:t>
            </a:r>
          </a:p>
          <a:p>
            <a:endParaRPr lang="en-US" dirty="0"/>
          </a:p>
          <a:p>
            <a:r>
              <a:rPr lang="en-US" dirty="0" smtClean="0"/>
              <a:t>Admin         $23,000</a:t>
            </a:r>
          </a:p>
          <a:p>
            <a:r>
              <a:rPr lang="en-US" dirty="0" smtClean="0"/>
              <a:t>Operations $15,000</a:t>
            </a:r>
          </a:p>
          <a:p>
            <a:endParaRPr lang="en-US" dirty="0"/>
          </a:p>
          <a:p>
            <a:r>
              <a:rPr lang="en-US" dirty="0" smtClean="0"/>
              <a:t>TOTAL    $55,086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88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Tennis Only </a:t>
            </a:r>
          </a:p>
          <a:p>
            <a:endParaRPr lang="en-US" dirty="0"/>
          </a:p>
          <a:p>
            <a:r>
              <a:rPr lang="en-US" dirty="0" smtClean="0"/>
              <a:t>Admin         $23,000</a:t>
            </a:r>
          </a:p>
          <a:p>
            <a:r>
              <a:rPr lang="en-US" dirty="0" smtClean="0"/>
              <a:t>Operations $15,000</a:t>
            </a:r>
          </a:p>
          <a:p>
            <a:endParaRPr lang="en-US" dirty="0"/>
          </a:p>
          <a:p>
            <a:r>
              <a:rPr lang="en-US" dirty="0" smtClean="0"/>
              <a:t>TOTAL    $55,086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31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89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Tennis Only </a:t>
            </a:r>
          </a:p>
          <a:p>
            <a:endParaRPr lang="en-US" dirty="0"/>
          </a:p>
          <a:p>
            <a:r>
              <a:rPr lang="en-US" dirty="0" smtClean="0"/>
              <a:t>Admin         $23,000</a:t>
            </a:r>
          </a:p>
          <a:p>
            <a:r>
              <a:rPr lang="en-US" dirty="0" smtClean="0"/>
              <a:t>Operations $15,000</a:t>
            </a:r>
          </a:p>
          <a:p>
            <a:endParaRPr lang="en-US" dirty="0"/>
          </a:p>
          <a:p>
            <a:r>
              <a:rPr lang="en-US" dirty="0" smtClean="0"/>
              <a:t>TOTAL    $55,086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42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17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5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58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22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33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06FC-074A-4FAA-BD7A-62B1D90BA6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55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305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5539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1848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7701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468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685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6192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6239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7114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9586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5FF7C-51FC-48FE-BE1D-38D69775B0A7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8EA21-D480-4274-A64A-FE201E3A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9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16.emf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1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hyperlink" Target="2017%20Financial%20Plan%20September%2016%20-%20Emergency%20Plan.xlsx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00849" y="272438"/>
            <a:ext cx="1446037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Agenda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556" y="4712148"/>
            <a:ext cx="1752887" cy="17528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8676" y="1497086"/>
            <a:ext cx="13791678" cy="287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596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8617" y="797699"/>
            <a:ext cx="4583144" cy="39823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680" y="1282527"/>
            <a:ext cx="4462659" cy="484064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8015417" y="1608570"/>
            <a:ext cx="0" cy="63431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88365" y="1703972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-$40K</a:t>
            </a:r>
          </a:p>
          <a:p>
            <a:pPr algn="ctr"/>
            <a:r>
              <a:rPr lang="en-US" sz="1200" dirty="0" smtClean="0"/>
              <a:t>Loss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984385" y="1689076"/>
            <a:ext cx="13203" cy="88751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78630" y="1916457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-$58K </a:t>
            </a:r>
          </a:p>
          <a:p>
            <a:pPr algn="ctr"/>
            <a:r>
              <a:rPr lang="en-US" sz="1200" dirty="0" smtClean="0"/>
              <a:t>Loss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9995299" y="2553283"/>
            <a:ext cx="22364" cy="67185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521951" y="2616093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-$43K</a:t>
            </a:r>
          </a:p>
          <a:p>
            <a:pPr algn="ctr"/>
            <a:r>
              <a:rPr lang="en-US" sz="1200" dirty="0" smtClean="0"/>
              <a:t>Loss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946639" y="3729220"/>
            <a:ext cx="8327" cy="275578"/>
          </a:xfrm>
          <a:prstGeom prst="straightConnector1">
            <a:avLst/>
          </a:prstGeom>
          <a:ln w="190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882095" y="3702849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-$13K</a:t>
            </a:r>
          </a:p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Loss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754183" y="3321379"/>
            <a:ext cx="655222" cy="130004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94552" y="4914844"/>
            <a:ext cx="2075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Biggest Ticket Items</a:t>
            </a:r>
            <a:endParaRPr lang="en-US" b="1" i="1" dirty="0">
              <a:solidFill>
                <a:srgbClr val="00B05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986659" y="0"/>
            <a:ext cx="42883" cy="67481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5586" y="387041"/>
            <a:ext cx="514352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Family Members have Dropped over 20% since 2015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198463" y="186413"/>
            <a:ext cx="589456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Expenditure Savings $69K from 2016 but still a $13K Shortfall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3963" y="5002897"/>
            <a:ext cx="2532954" cy="17965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9705" y="5350411"/>
            <a:ext cx="2717287" cy="154551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67482" y="1780917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166</a:t>
            </a:r>
            <a:endParaRPr lang="en-US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385288" y="225949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143</a:t>
            </a:r>
            <a:endParaRPr lang="en-US" sz="1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378381" y="2889209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112</a:t>
            </a:r>
            <a:endParaRPr lang="en-US" sz="1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379880" y="332137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94</a:t>
            </a:r>
            <a:endParaRPr lang="en-US" sz="1400" i="1" dirty="0"/>
          </a:p>
        </p:txBody>
      </p:sp>
      <p:sp>
        <p:nvSpPr>
          <p:cNvPr id="17" name="Rectangle 16"/>
          <p:cNvSpPr/>
          <p:nvPr/>
        </p:nvSpPr>
        <p:spPr>
          <a:xfrm>
            <a:off x="6198463" y="6579106"/>
            <a:ext cx="2855337" cy="383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605723" y="1922606"/>
            <a:ext cx="141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Expenditures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22888" y="2981973"/>
            <a:ext cx="996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Revenue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985740" y="833616"/>
            <a:ext cx="2768444" cy="27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815031" y="4489610"/>
            <a:ext cx="2768444" cy="27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75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0008032" y="1672488"/>
            <a:ext cx="1742015" cy="11695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2018 Tennis Budget:  </a:t>
            </a:r>
          </a:p>
          <a:p>
            <a:endParaRPr lang="en-US" sz="1400" dirty="0"/>
          </a:p>
          <a:p>
            <a:r>
              <a:rPr lang="en-US" sz="1400" dirty="0" smtClean="0"/>
              <a:t>Operating:  $55,933</a:t>
            </a:r>
          </a:p>
          <a:p>
            <a:r>
              <a:rPr lang="en-US" sz="1400" u="sng" dirty="0" smtClean="0"/>
              <a:t>Capital:        $ 5,000</a:t>
            </a:r>
          </a:p>
          <a:p>
            <a:r>
              <a:rPr lang="en-US" sz="1400" dirty="0" smtClean="0"/>
              <a:t>TOTAL:       $60,933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349489" y="244273"/>
            <a:ext cx="202369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OVERALL: </a:t>
            </a:r>
            <a:r>
              <a:rPr lang="en-US" dirty="0" smtClean="0"/>
              <a:t>$219,423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545477" y="55281"/>
            <a:ext cx="2375522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Operating:     $ </a:t>
            </a:r>
            <a:r>
              <a:rPr lang="en-US" dirty="0" smtClean="0"/>
              <a:t>123,42</a:t>
            </a:r>
            <a:r>
              <a:rPr lang="en-US" dirty="0" smtClean="0"/>
              <a:t>3</a:t>
            </a:r>
            <a:endParaRPr lang="en-US" dirty="0" smtClean="0"/>
          </a:p>
          <a:p>
            <a:r>
              <a:rPr lang="en-US" dirty="0" smtClean="0"/>
              <a:t>Capital:           $ </a:t>
            </a:r>
            <a:r>
              <a:rPr lang="en-US" dirty="0" smtClean="0"/>
              <a:t>96</a:t>
            </a:r>
            <a:r>
              <a:rPr lang="en-US" dirty="0" smtClean="0"/>
              <a:t>,000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087450" y="813617"/>
            <a:ext cx="17099" cy="617940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776547"/>
            <a:ext cx="12192000" cy="3707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5090" y="86060"/>
            <a:ext cx="598901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Fiscal Year 2018 Proposed Budget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3585" y="992736"/>
            <a:ext cx="3441285" cy="55120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466" y="865439"/>
            <a:ext cx="2712570" cy="541126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73208" y="1797331"/>
            <a:ext cx="2071080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2018 Swim Budget  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Operating :$67,490</a:t>
            </a:r>
          </a:p>
          <a:p>
            <a:r>
              <a:rPr lang="en-US" dirty="0"/>
              <a:t> </a:t>
            </a:r>
            <a:r>
              <a:rPr lang="en-US" u="sng" dirty="0" smtClean="0"/>
              <a:t>Capital:      $91,000</a:t>
            </a:r>
          </a:p>
          <a:p>
            <a:r>
              <a:rPr lang="en-US" dirty="0" smtClean="0"/>
              <a:t> TOTAL :     $158,490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5548" y="4197172"/>
            <a:ext cx="2284875" cy="15494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802818" y="3816172"/>
            <a:ext cx="182030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Pool Club Capital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77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3" grpId="0" animBg="1"/>
      <p:bldP spid="25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0" y="776547"/>
            <a:ext cx="12192000" cy="3707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91788" y="86060"/>
            <a:ext cx="865159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Fiscal Year 2018 Swim Budget – </a:t>
            </a:r>
            <a:r>
              <a:rPr lang="en-US" sz="3200" dirty="0" smtClean="0"/>
              <a:t>Bare Bones</a:t>
            </a:r>
            <a:r>
              <a:rPr lang="en-US" sz="3200" dirty="0" smtClean="0"/>
              <a:t> </a:t>
            </a:r>
            <a:r>
              <a:rPr lang="en-US" sz="3200" dirty="0" smtClean="0"/>
              <a:t>Service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2613" y="919329"/>
            <a:ext cx="4016950" cy="55804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83700" y="4094445"/>
            <a:ext cx="5241563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Note: Bare-Bones Pool Opening: No Life Guard and Dive </a:t>
            </a:r>
            <a:r>
              <a:rPr lang="en-US" sz="1600" dirty="0" smtClean="0"/>
              <a:t>Pool</a:t>
            </a:r>
          </a:p>
          <a:p>
            <a:r>
              <a:rPr lang="en-US" sz="1600" dirty="0" smtClean="0"/>
              <a:t>Only Fix Deck 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807189" y="1986121"/>
            <a:ext cx="2029021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2018 Swim Budget  </a:t>
            </a:r>
          </a:p>
          <a:p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Operating :$42,380</a:t>
            </a:r>
          </a:p>
          <a:p>
            <a:r>
              <a:rPr lang="en-US" sz="1600" dirty="0"/>
              <a:t> </a:t>
            </a:r>
            <a:r>
              <a:rPr lang="en-US" sz="1600" u="sng" dirty="0" smtClean="0"/>
              <a:t>Capital:      $45,000</a:t>
            </a:r>
          </a:p>
          <a:p>
            <a:r>
              <a:rPr lang="en-US" sz="1600" dirty="0" smtClean="0"/>
              <a:t> TOTAL :     $ 87,380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4748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58" y="2284886"/>
            <a:ext cx="5953178" cy="1879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15226" y="5560906"/>
            <a:ext cx="2478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Short Term Capital Fund</a:t>
            </a:r>
            <a:endParaRPr lang="en-US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7496" y="1223529"/>
            <a:ext cx="294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2017 Account Payable Owed</a:t>
            </a:r>
            <a:endParaRPr lang="en-US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8047" y="6193470"/>
            <a:ext cx="581065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$52,000 Due in October 2020 at 3% per Annum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4428" y="1725609"/>
            <a:ext cx="5665862" cy="23943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61692" y="1155002"/>
            <a:ext cx="323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2017 Account Receivable Owed</a:t>
            </a:r>
            <a:endParaRPr lang="en-US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98968" y="1764048"/>
            <a:ext cx="5611322" cy="859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395519" y="2743664"/>
            <a:ext cx="5611322" cy="110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918" y="2222166"/>
            <a:ext cx="6095995" cy="2411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18408" y="4099824"/>
            <a:ext cx="5196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$347.00</a:t>
            </a:r>
            <a:endParaRPr lang="en-US" sz="8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344428" y="4427966"/>
            <a:ext cx="56624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0" y="752030"/>
            <a:ext cx="0" cy="4426721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112010" y="4123320"/>
            <a:ext cx="4683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$30.00</a:t>
            </a:r>
            <a:endParaRPr lang="en-US" sz="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996176" y="4146816"/>
            <a:ext cx="4683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$12.00</a:t>
            </a:r>
            <a:endParaRPr lang="en-US" sz="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555150" y="4123320"/>
            <a:ext cx="5196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$305.00</a:t>
            </a:r>
            <a:endParaRPr lang="en-US" sz="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377743" y="4170272"/>
            <a:ext cx="4972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TOTAL</a:t>
            </a:r>
            <a:endParaRPr lang="en-US" sz="9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4366" y="5127478"/>
            <a:ext cx="12090542" cy="34183"/>
          </a:xfrm>
          <a:prstGeom prst="straightConnector1">
            <a:avLst/>
          </a:prstGeom>
          <a:ln w="571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08705" y="4461440"/>
            <a:ext cx="173868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$11,564.24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595232" y="4526059"/>
            <a:ext cx="159135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$347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926157" y="60397"/>
            <a:ext cx="240008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Current State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3805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0306" y="117691"/>
            <a:ext cx="982660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Fiscal Year 2018 Proposed </a:t>
            </a:r>
            <a:r>
              <a:rPr lang="en-US" sz="3200" dirty="0" smtClean="0"/>
              <a:t>Budget – Tennis and Recreation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9426" y="1172946"/>
            <a:ext cx="2802293" cy="25130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6184" y="773137"/>
            <a:ext cx="2630346" cy="34821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5801" y="788525"/>
            <a:ext cx="2871777" cy="34513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4754" y="4867998"/>
            <a:ext cx="4163551" cy="13335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4" name="Straight Arrow Connector 3"/>
          <p:cNvCxnSpPr/>
          <p:nvPr/>
        </p:nvCxnSpPr>
        <p:spPr>
          <a:xfrm flipH="1">
            <a:off x="3227222" y="5668202"/>
            <a:ext cx="984230" cy="83820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338305" y="5829300"/>
            <a:ext cx="1758195" cy="1905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0058400" y="3685993"/>
            <a:ext cx="28575" cy="214330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643389" y="4254248"/>
            <a:ext cx="0" cy="270127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100214" y="4255247"/>
            <a:ext cx="0" cy="270127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105400" y="4552950"/>
            <a:ext cx="4967287" cy="9525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960" y="811336"/>
            <a:ext cx="2890262" cy="576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05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18216" y="167736"/>
            <a:ext cx="7356309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Membership </a:t>
            </a:r>
            <a:r>
              <a:rPr lang="en-US" sz="3200" dirty="0" smtClean="0"/>
              <a:t>Plan – Tennis and Recreation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28389" y="5582356"/>
            <a:ext cx="5810657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2018 Revenue from Memberships Projected: $48,350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New Members: Single/Couple will be at Reduced Rate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9969" y="1631431"/>
            <a:ext cx="4501235" cy="21930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213" y="1109641"/>
            <a:ext cx="635957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25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0701" y="1286766"/>
            <a:ext cx="10151953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  <a:cs typeface="Arial"/>
              </a:rPr>
              <a:t>Survey Results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  <a:cs typeface="Arial"/>
              </a:rPr>
              <a:t>1/3 vs 2/3 pool vs. tennis support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  <a:cs typeface="Arial"/>
              </a:rPr>
              <a:t>Required investment / dollars to open lower club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  <a:cs typeface="Arial"/>
              </a:rPr>
              <a:t>Competition with town pool and dropping family memberships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  <a:cs typeface="Arial"/>
              </a:rPr>
              <a:t>Board and volunteers need to focus on what we can accomplish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 Narrow" pitchFamily="34" charset="0"/>
                <a:cs typeface="Arial"/>
              </a:rPr>
              <a:t>Tennis and social overall operating budget is lower    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980814" y="403807"/>
            <a:ext cx="7185286" cy="817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prstClr val="black"/>
                </a:solidFill>
                <a:latin typeface="Arial Narrow" pitchFamily="34" charset="0"/>
                <a:cs typeface="Arial"/>
              </a:rPr>
              <a:t>Recreation Club Drivers</a:t>
            </a:r>
            <a:endParaRPr lang="en-US" sz="3600" b="1" dirty="0">
              <a:solidFill>
                <a:prstClr val="black"/>
              </a:solidFill>
              <a:latin typeface="Arial Narrow" pitchFamily="34" charset="0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EA21-D480-4274-A64A-FE201E3AAC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68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068023" y="1909422"/>
            <a:ext cx="605595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Copper Valley Club Bylaws Vote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07103" y="2974115"/>
            <a:ext cx="797779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Article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II Section I: delete "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a swimming pool and clubhouse, and other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</a:p>
        </p:txBody>
      </p:sp>
      <p:sp>
        <p:nvSpPr>
          <p:cNvPr id="5" name="Rectangle 4"/>
          <p:cNvSpPr/>
          <p:nvPr/>
        </p:nvSpPr>
        <p:spPr>
          <a:xfrm>
            <a:off x="2107102" y="3761809"/>
            <a:ext cx="797779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Throughout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: change "Pool(s) and Ground(s)" to "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Grounds“</a:t>
            </a:r>
          </a:p>
        </p:txBody>
      </p:sp>
      <p:sp>
        <p:nvSpPr>
          <p:cNvPr id="6" name="Rectangle 5"/>
          <p:cNvSpPr/>
          <p:nvPr/>
        </p:nvSpPr>
        <p:spPr>
          <a:xfrm>
            <a:off x="2107104" y="4549503"/>
            <a:ext cx="797779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VII.9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: Re-election of member (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correction to reference to section of Bylaws)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979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4735403" y="3210150"/>
            <a:ext cx="1955985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Appendix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859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03" y="1017914"/>
            <a:ext cx="4462659" cy="484064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672680" y="1839729"/>
            <a:ext cx="2075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Biggest Ticket Items</a:t>
            </a:r>
            <a:endParaRPr lang="en-US" b="1" i="1" dirty="0">
              <a:solidFill>
                <a:srgbClr val="00B05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226860" y="890594"/>
            <a:ext cx="0" cy="59674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6597" y="5986803"/>
            <a:ext cx="480309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Family Members have Dropped consistently over 20% per year since 2015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5498" y="1405069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166</a:t>
            </a:r>
            <a:endParaRPr lang="en-US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33304" y="188364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143</a:t>
            </a:r>
            <a:endParaRPr lang="en-US" sz="1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926397" y="251336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112</a:t>
            </a:r>
            <a:endParaRPr lang="en-US" sz="1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27896" y="294553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94</a:t>
            </a:r>
            <a:endParaRPr lang="en-US" sz="14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653" y="890594"/>
            <a:ext cx="3619029" cy="55682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3755" y="2297858"/>
            <a:ext cx="2497370" cy="14204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3754" y="3888947"/>
            <a:ext cx="2532954" cy="179650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198463" y="5967779"/>
            <a:ext cx="581065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2017 Expenditure Savings $69K from 2016 </a:t>
            </a:r>
            <a:endParaRPr lang="en-US" dirty="0"/>
          </a:p>
          <a:p>
            <a:pPr algn="ctr"/>
            <a:r>
              <a:rPr lang="en-US" dirty="0" smtClean="0"/>
              <a:t>$13K Shortfall in Income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448463" y="3417091"/>
            <a:ext cx="2743537" cy="383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86152" y="150518"/>
            <a:ext cx="401244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Fiscal Year 2017 Recap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75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 animBg="1"/>
      <p:bldP spid="14" grpId="0"/>
      <p:bldP spid="23" grpId="0"/>
      <p:bldP spid="25" grpId="0"/>
      <p:bldP spid="27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197" y="1214273"/>
            <a:ext cx="8758689" cy="107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55" y="262069"/>
            <a:ext cx="791308" cy="791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1095" y="657723"/>
            <a:ext cx="3469810" cy="382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Fiscal Year </a:t>
            </a:r>
            <a:r>
              <a:rPr lang="en-US" b="1" i="1" dirty="0" smtClean="0"/>
              <a:t>Breakdown since 2014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566869" y="2604738"/>
            <a:ext cx="576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 action="ppaction://hlinkfile"/>
              </a:rPr>
              <a:t>2017 Financial Plan September 16 - Emergency Plan.xlsx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4330" y="3708875"/>
            <a:ext cx="9063339" cy="137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9771" y="3165353"/>
            <a:ext cx="308524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2017 Membership Analysis</a:t>
            </a: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9119" y="5232502"/>
            <a:ext cx="5267907" cy="13589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68366" y="3045709"/>
            <a:ext cx="1189574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709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394</Words>
  <Application>Microsoft Office PowerPoint</Application>
  <PresentationFormat>Widescreen</PresentationFormat>
  <Paragraphs>113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Mahar</dc:creator>
  <cp:lastModifiedBy>Jeffrey Mahar</cp:lastModifiedBy>
  <cp:revision>59</cp:revision>
  <dcterms:created xsi:type="dcterms:W3CDTF">2017-09-22T20:30:15Z</dcterms:created>
  <dcterms:modified xsi:type="dcterms:W3CDTF">2018-01-19T03:21:23Z</dcterms:modified>
</cp:coreProperties>
</file>