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8" r:id="rId3"/>
    <p:sldId id="257" r:id="rId4"/>
    <p:sldId id="259" r:id="rId5"/>
    <p:sldId id="260" r:id="rId6"/>
    <p:sldId id="256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1026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214" d="100"/>
          <a:sy n="214" d="100"/>
        </p:scale>
        <p:origin x="1098" y="-2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F42A8-F139-4623-BA74-8B5CFE65753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706FC-074A-4FAA-BD7A-62B1D90B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1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Tennis Only </a:t>
            </a:r>
          </a:p>
          <a:p>
            <a:endParaRPr lang="en-US" dirty="0"/>
          </a:p>
          <a:p>
            <a:r>
              <a:rPr lang="en-US" dirty="0" smtClean="0"/>
              <a:t>Admin         $23,000</a:t>
            </a:r>
          </a:p>
          <a:p>
            <a:r>
              <a:rPr lang="en-US" dirty="0" smtClean="0"/>
              <a:t>Operations $15,000</a:t>
            </a:r>
          </a:p>
          <a:p>
            <a:endParaRPr lang="en-US" dirty="0"/>
          </a:p>
          <a:p>
            <a:r>
              <a:rPr lang="en-US" dirty="0" smtClean="0"/>
              <a:t>TOTAL    $55,086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1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5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1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12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Tennis Only </a:t>
            </a:r>
          </a:p>
          <a:p>
            <a:endParaRPr lang="en-US" dirty="0"/>
          </a:p>
          <a:p>
            <a:r>
              <a:rPr lang="en-US" dirty="0" smtClean="0"/>
              <a:t>Admin         $23,000</a:t>
            </a:r>
          </a:p>
          <a:p>
            <a:r>
              <a:rPr lang="en-US" dirty="0" smtClean="0"/>
              <a:t>Operations $15,000</a:t>
            </a:r>
          </a:p>
          <a:p>
            <a:endParaRPr lang="en-US" dirty="0"/>
          </a:p>
          <a:p>
            <a:r>
              <a:rPr lang="en-US" dirty="0" smtClean="0"/>
              <a:t>TOTAL    $55,086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9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5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3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539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848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701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46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685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192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6239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114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58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FF7C-51FC-48FE-BE1D-38D69775B0A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2017%20Financial%20Plan%20September%2016%20-%20Emergency%20Plan.xlsx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03" y="1008678"/>
            <a:ext cx="4462659" cy="484064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672680" y="1839729"/>
            <a:ext cx="207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Biggest Ticket Items</a:t>
            </a:r>
            <a:endParaRPr lang="en-US" b="1" i="1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226860" y="890594"/>
            <a:ext cx="0" cy="59674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6597" y="5986803"/>
            <a:ext cx="480309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Family Members have Dropped consistently over 20% </a:t>
            </a:r>
            <a:r>
              <a:rPr lang="en-US" dirty="0" smtClean="0"/>
              <a:t>per year since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5498" y="140506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166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33304" y="188364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143</a:t>
            </a:r>
            <a:endParaRPr lang="en-US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926397" y="251336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112</a:t>
            </a:r>
            <a:endParaRPr lang="en-US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27896" y="2945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94</a:t>
            </a:r>
            <a:endParaRPr lang="en-US" sz="1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653" y="890594"/>
            <a:ext cx="3619029" cy="5568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3755" y="2297858"/>
            <a:ext cx="2497370" cy="1420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3754" y="3888947"/>
            <a:ext cx="2532954" cy="179650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198463" y="5967779"/>
            <a:ext cx="581065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2017 Expenditure Savings $69K from 2016 </a:t>
            </a:r>
            <a:endParaRPr lang="en-US" dirty="0"/>
          </a:p>
          <a:p>
            <a:pPr algn="ctr"/>
            <a:r>
              <a:rPr lang="en-US" dirty="0" smtClean="0"/>
              <a:t>$13K </a:t>
            </a:r>
            <a:r>
              <a:rPr lang="en-US" dirty="0" smtClean="0"/>
              <a:t>Shortfall in Income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448463" y="3417091"/>
            <a:ext cx="2743537" cy="383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86152" y="150518"/>
            <a:ext cx="401244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Fiscal Year 2017 Recap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96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  <p:bldP spid="14" grpId="0"/>
      <p:bldP spid="23" grpId="0"/>
      <p:bldP spid="25" grpId="0"/>
      <p:bldP spid="27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561282" y="1578819"/>
            <a:ext cx="2099998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2018 Swim Budget 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Operating :</a:t>
            </a:r>
            <a:r>
              <a:rPr lang="en-US" dirty="0" smtClean="0"/>
              <a:t>$67,490</a:t>
            </a:r>
          </a:p>
          <a:p>
            <a:r>
              <a:rPr lang="en-US" dirty="0"/>
              <a:t> </a:t>
            </a:r>
            <a:r>
              <a:rPr lang="en-US" u="sng" dirty="0" smtClean="0"/>
              <a:t>Capital:      $42,000</a:t>
            </a:r>
          </a:p>
          <a:p>
            <a:r>
              <a:rPr lang="en-US" dirty="0" smtClean="0"/>
              <a:t> TOTAL :     $109,490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90136" y="1782253"/>
            <a:ext cx="2187202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2018 Tennis </a:t>
            </a:r>
            <a:r>
              <a:rPr lang="en-US" dirty="0" smtClean="0"/>
              <a:t>Budget: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Operating:  $49,069</a:t>
            </a:r>
          </a:p>
          <a:p>
            <a:r>
              <a:rPr lang="en-US" u="sng" dirty="0" smtClean="0"/>
              <a:t>Capital:        $ 5,000</a:t>
            </a:r>
          </a:p>
          <a:p>
            <a:r>
              <a:rPr lang="en-US" dirty="0" smtClean="0"/>
              <a:t>TOTAL:       $54,069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49489" y="244273"/>
            <a:ext cx="202369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OVERALL: </a:t>
            </a:r>
            <a:r>
              <a:rPr lang="en-US" dirty="0" smtClean="0"/>
              <a:t>$163,559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477109" y="55281"/>
            <a:ext cx="237552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Operating:     $116,559</a:t>
            </a:r>
          </a:p>
          <a:p>
            <a:r>
              <a:rPr lang="en-US" dirty="0" smtClean="0"/>
              <a:t>Capital:            $</a:t>
            </a:r>
            <a:r>
              <a:rPr lang="en-US" dirty="0" smtClean="0"/>
              <a:t>47,000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87450" y="813617"/>
            <a:ext cx="17099" cy="617940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776547"/>
            <a:ext cx="12192000" cy="3707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1894" y="3728797"/>
            <a:ext cx="2691315" cy="6612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90" y="992529"/>
            <a:ext cx="2890710" cy="57666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7930" y="992736"/>
            <a:ext cx="2811170" cy="5779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8424" y="3544351"/>
            <a:ext cx="2727335" cy="13159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5090" y="86060"/>
            <a:ext cx="598901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Fiscal Year 2018 Proposed Budget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177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3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855700" y="807807"/>
            <a:ext cx="121571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Short Term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6010" y="1275147"/>
            <a:ext cx="6762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Opening of Club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meet Normal Expenses plus Capital Improvements to Legally Open Pool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Reduced Rate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Payment Plan – Need at least 33% of revenue by January 1</a:t>
            </a:r>
            <a:r>
              <a:rPr lang="en-US" baseline="30000" dirty="0" smtClean="0"/>
              <a:t>st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Sponsorship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Target Large Companies in Area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Partnership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Recreational Clubs and Organizations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Management Companies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6010" y="4843867"/>
            <a:ext cx="115961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Long Term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2510" y="5365599"/>
            <a:ext cx="676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Reduction of Assets for Financial Gain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 19 Acres owned with 70% not currently Used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66090" y="72948"/>
            <a:ext cx="1957395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Next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9925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244619" y="3244334"/>
            <a:ext cx="272119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Backup Slides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79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655" y="1051896"/>
            <a:ext cx="8758689" cy="1079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070" y="4636899"/>
            <a:ext cx="10155002" cy="142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36832" y="3724398"/>
            <a:ext cx="3352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Balance to be Paid for FY 2017</a:t>
            </a:r>
            <a:endParaRPr lang="en-US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786" y="371599"/>
            <a:ext cx="24501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Fiscal Year Breakdown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652327" y="2442361"/>
            <a:ext cx="576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 action="ppaction://hlinkfile"/>
              </a:rPr>
              <a:t>2017 Financial Plan September 16 - Emergency Plan.xlsx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09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617" y="797699"/>
            <a:ext cx="4583144" cy="39823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680" y="1282527"/>
            <a:ext cx="4462659" cy="484064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8015417" y="1608570"/>
            <a:ext cx="0" cy="63431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88365" y="1703972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-$40K</a:t>
            </a:r>
          </a:p>
          <a:p>
            <a:pPr algn="ctr"/>
            <a:r>
              <a:rPr lang="en-US" sz="1200" dirty="0" smtClean="0"/>
              <a:t>Loss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984385" y="1689076"/>
            <a:ext cx="13203" cy="88751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78630" y="1916457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-$58K </a:t>
            </a:r>
          </a:p>
          <a:p>
            <a:pPr algn="ctr"/>
            <a:r>
              <a:rPr lang="en-US" sz="1200" dirty="0" smtClean="0"/>
              <a:t>Loss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995299" y="2553283"/>
            <a:ext cx="22364" cy="67185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21951" y="2616093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-$43K</a:t>
            </a:r>
          </a:p>
          <a:p>
            <a:pPr algn="ctr"/>
            <a:r>
              <a:rPr lang="en-US" sz="1200" dirty="0" smtClean="0"/>
              <a:t>Loss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946639" y="3729220"/>
            <a:ext cx="8327" cy="275578"/>
          </a:xfrm>
          <a:prstGeom prst="straightConnector1">
            <a:avLst/>
          </a:prstGeom>
          <a:ln w="190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882095" y="370284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-$13K</a:t>
            </a:r>
          </a:p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Loss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54183" y="3321379"/>
            <a:ext cx="655222" cy="13000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94552" y="4914844"/>
            <a:ext cx="207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Biggest Ticket Items</a:t>
            </a:r>
            <a:endParaRPr lang="en-US" b="1" i="1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986659" y="0"/>
            <a:ext cx="42883" cy="67481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5586" y="387041"/>
            <a:ext cx="514352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Family Members have Dropped over 20% since 2015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98463" y="186413"/>
            <a:ext cx="589456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Expenditure Savings $69K from 2016 but still a $13K Shortfall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3963" y="5002897"/>
            <a:ext cx="2532954" cy="1796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9705" y="5350411"/>
            <a:ext cx="2717287" cy="15455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67482" y="178091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166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85288" y="225949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143</a:t>
            </a:r>
            <a:endParaRPr lang="en-US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78381" y="288920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112</a:t>
            </a:r>
            <a:endParaRPr lang="en-US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379880" y="332137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94</a:t>
            </a:r>
            <a:endParaRPr lang="en-US" sz="1400" i="1" dirty="0"/>
          </a:p>
        </p:txBody>
      </p:sp>
      <p:sp>
        <p:nvSpPr>
          <p:cNvPr id="17" name="Rectangle 16"/>
          <p:cNvSpPr/>
          <p:nvPr/>
        </p:nvSpPr>
        <p:spPr>
          <a:xfrm>
            <a:off x="6198463" y="6579106"/>
            <a:ext cx="2855337" cy="383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605723" y="1922606"/>
            <a:ext cx="141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Expenditures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22888" y="2981973"/>
            <a:ext cx="99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Revenue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85740" y="833616"/>
            <a:ext cx="2768444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815031" y="4489610"/>
            <a:ext cx="2768444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75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861236" y="1693353"/>
            <a:ext cx="2187202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2018 Tennis </a:t>
            </a:r>
            <a:r>
              <a:rPr lang="en-US" dirty="0" smtClean="0"/>
              <a:t>Budget: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Operating:  $17,086</a:t>
            </a:r>
          </a:p>
          <a:p>
            <a:r>
              <a:rPr lang="en-US" dirty="0" smtClean="0"/>
              <a:t>Admin:        $23,000</a:t>
            </a:r>
          </a:p>
          <a:p>
            <a:r>
              <a:rPr lang="en-US" dirty="0" smtClean="0"/>
              <a:t>Operations $15,000</a:t>
            </a:r>
          </a:p>
          <a:p>
            <a:r>
              <a:rPr lang="en-US" u="sng" dirty="0" smtClean="0"/>
              <a:t>Capital:        $ 5,000</a:t>
            </a:r>
          </a:p>
          <a:p>
            <a:r>
              <a:rPr lang="en-US" dirty="0" smtClean="0"/>
              <a:t>TOTAL:         $60,086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398" y="5373081"/>
            <a:ext cx="4415389" cy="1084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387" y="269631"/>
            <a:ext cx="3791957" cy="779584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6000" y="549903"/>
            <a:ext cx="3136371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2018 Tennis ONLY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40770" y="3843255"/>
            <a:ext cx="402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Admin Largest Cost Taxes @$16.4K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43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279</Words>
  <Application>Microsoft Office PowerPoint</Application>
  <PresentationFormat>Widescreen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Mahar</dc:creator>
  <cp:lastModifiedBy>Jeffrey Mahar</cp:lastModifiedBy>
  <cp:revision>23</cp:revision>
  <dcterms:created xsi:type="dcterms:W3CDTF">2017-09-22T20:30:15Z</dcterms:created>
  <dcterms:modified xsi:type="dcterms:W3CDTF">2017-09-25T12:29:28Z</dcterms:modified>
</cp:coreProperties>
</file>